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64" r:id="rId5"/>
  </p:sldIdLst>
  <p:sldSz cx="9906000" cy="6858000" type="A4"/>
  <p:notesSz cx="9144000" cy="6858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E57A9"/>
    <a:srgbClr val="538135"/>
    <a:srgbClr val="E6E6E6"/>
    <a:srgbClr val="20712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1406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mily Faull" userId="b1c4238b-77ad-4b83-8665-5cd85b07a99d" providerId="ADAL" clId="{2DFD049D-16A6-48A9-B664-AB614C7A1097}"/>
    <pc:docChg chg="delSld">
      <pc:chgData name="Emily Faull" userId="b1c4238b-77ad-4b83-8665-5cd85b07a99d" providerId="ADAL" clId="{2DFD049D-16A6-48A9-B664-AB614C7A1097}" dt="2026-09-10T15:57:44.942" v="6" actId="47"/>
      <pc:docMkLst>
        <pc:docMk/>
      </pc:docMkLst>
      <pc:sldChg chg="del">
        <pc:chgData name="Emily Faull" userId="b1c4238b-77ad-4b83-8665-5cd85b07a99d" providerId="ADAL" clId="{2DFD049D-16A6-48A9-B664-AB614C7A1097}" dt="2026-09-10T15:57:44.221" v="4" actId="47"/>
        <pc:sldMkLst>
          <pc:docMk/>
          <pc:sldMk cId="3276495599" sldId="256"/>
        </pc:sldMkLst>
      </pc:sldChg>
      <pc:sldChg chg="del">
        <pc:chgData name="Emily Faull" userId="b1c4238b-77ad-4b83-8665-5cd85b07a99d" providerId="ADAL" clId="{2DFD049D-16A6-48A9-B664-AB614C7A1097}" dt="2026-09-10T15:57:43.665" v="1" actId="47"/>
        <pc:sldMkLst>
          <pc:docMk/>
          <pc:sldMk cId="1089843662" sldId="259"/>
        </pc:sldMkLst>
      </pc:sldChg>
      <pc:sldChg chg="del">
        <pc:chgData name="Emily Faull" userId="b1c4238b-77ad-4b83-8665-5cd85b07a99d" providerId="ADAL" clId="{2DFD049D-16A6-48A9-B664-AB614C7A1097}" dt="2026-09-10T15:57:43.854" v="2" actId="47"/>
        <pc:sldMkLst>
          <pc:docMk/>
          <pc:sldMk cId="10397562" sldId="260"/>
        </pc:sldMkLst>
      </pc:sldChg>
      <pc:sldChg chg="del">
        <pc:chgData name="Emily Faull" userId="b1c4238b-77ad-4b83-8665-5cd85b07a99d" providerId="ADAL" clId="{2DFD049D-16A6-48A9-B664-AB614C7A1097}" dt="2026-09-10T15:57:44.045" v="3" actId="47"/>
        <pc:sldMkLst>
          <pc:docMk/>
          <pc:sldMk cId="2217086830" sldId="261"/>
        </pc:sldMkLst>
      </pc:sldChg>
      <pc:sldChg chg="del">
        <pc:chgData name="Emily Faull" userId="b1c4238b-77ad-4b83-8665-5cd85b07a99d" providerId="ADAL" clId="{2DFD049D-16A6-48A9-B664-AB614C7A1097}" dt="2026-09-10T15:57:44.380" v="5" actId="47"/>
        <pc:sldMkLst>
          <pc:docMk/>
          <pc:sldMk cId="670587361" sldId="262"/>
        </pc:sldMkLst>
      </pc:sldChg>
      <pc:sldChg chg="del">
        <pc:chgData name="Emily Faull" userId="b1c4238b-77ad-4b83-8665-5cd85b07a99d" providerId="ADAL" clId="{2DFD049D-16A6-48A9-B664-AB614C7A1097}" dt="2026-09-10T15:57:43.268" v="0" actId="47"/>
        <pc:sldMkLst>
          <pc:docMk/>
          <pc:sldMk cId="4272620044" sldId="263"/>
        </pc:sldMkLst>
      </pc:sldChg>
      <pc:sldChg chg="del">
        <pc:chgData name="Emily Faull" userId="b1c4238b-77ad-4b83-8665-5cd85b07a99d" providerId="ADAL" clId="{2DFD049D-16A6-48A9-B664-AB614C7A1097}" dt="2026-09-10T15:57:44.942" v="6" actId="47"/>
        <pc:sldMkLst>
          <pc:docMk/>
          <pc:sldMk cId="596091571" sldId="265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2C75F-8195-4FC4-8C81-8E79F9F4EB2E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BDC95-3CB2-447D-9F9F-44E9D775C3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62858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2C75F-8195-4FC4-8C81-8E79F9F4EB2E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BDC95-3CB2-447D-9F9F-44E9D775C3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50873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2C75F-8195-4FC4-8C81-8E79F9F4EB2E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BDC95-3CB2-447D-9F9F-44E9D775C3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02611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2C75F-8195-4FC4-8C81-8E79F9F4EB2E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BDC95-3CB2-447D-9F9F-44E9D775C3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67983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2C75F-8195-4FC4-8C81-8E79F9F4EB2E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BDC95-3CB2-447D-9F9F-44E9D775C3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54804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2C75F-8195-4FC4-8C81-8E79F9F4EB2E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BDC95-3CB2-447D-9F9F-44E9D775C3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0656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2C75F-8195-4FC4-8C81-8E79F9F4EB2E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BDC95-3CB2-447D-9F9F-44E9D775C3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32984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2C75F-8195-4FC4-8C81-8E79F9F4EB2E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BDC95-3CB2-447D-9F9F-44E9D775C3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89385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2C75F-8195-4FC4-8C81-8E79F9F4EB2E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BDC95-3CB2-447D-9F9F-44E9D775C3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05187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2C75F-8195-4FC4-8C81-8E79F9F4EB2E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BDC95-3CB2-447D-9F9F-44E9D775C3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94871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2C75F-8195-4FC4-8C81-8E79F9F4EB2E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BDC95-3CB2-447D-9F9F-44E9D775C3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55003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02C75F-8195-4FC4-8C81-8E79F9F4EB2E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2BDC95-3CB2-447D-9F9F-44E9D775C3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28173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EC2E60-F92B-F3AE-B912-D3E0CAE77D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CBF423C-EE60-62C5-F1D7-6DF25A3E1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52920" y="98854"/>
            <a:ext cx="1229512" cy="122951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922DF4D-6FC6-1F7E-7857-9868E34D157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500" t="15333" r="30769" b="15949"/>
          <a:stretch>
            <a:fillRect/>
          </a:stretch>
        </p:blipFill>
        <p:spPr>
          <a:xfrm>
            <a:off x="123568" y="98854"/>
            <a:ext cx="1200150" cy="122951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0B8862B-9222-D6BC-EB20-DA55F308FCD9}"/>
              </a:ext>
            </a:extLst>
          </p:cNvPr>
          <p:cNvSpPr txBox="1"/>
          <p:nvPr/>
        </p:nvSpPr>
        <p:spPr>
          <a:xfrm>
            <a:off x="1964054" y="236556"/>
            <a:ext cx="597789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u="sng">
                <a:solidFill>
                  <a:srgbClr val="20712F"/>
                </a:solidFill>
                <a:latin typeface="Century Gothic" panose="020B0502020202020204" pitchFamily="34" charset="0"/>
              </a:rPr>
              <a:t>Whole School Topic Overview</a:t>
            </a:r>
          </a:p>
          <a:p>
            <a:pPr algn="ctr"/>
            <a:r>
              <a:rPr lang="en-GB" sz="2800" b="1" u="sng">
                <a:solidFill>
                  <a:srgbClr val="20712F"/>
                </a:solidFill>
                <a:latin typeface="Century Gothic" panose="020B0502020202020204" pitchFamily="34" charset="0"/>
              </a:rPr>
              <a:t>EYFS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46CF9EAF-A2CD-FA27-3A2D-FAC62009AF3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89492878"/>
              </p:ext>
            </p:extLst>
          </p:nvPr>
        </p:nvGraphicFramePr>
        <p:xfrm>
          <a:off x="213359" y="1446895"/>
          <a:ext cx="9479266" cy="5519830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1254648">
                  <a:extLst>
                    <a:ext uri="{9D8B030D-6E8A-4147-A177-3AD203B41FA5}">
                      <a16:colId xmlns:a16="http://schemas.microsoft.com/office/drawing/2014/main" val="402095363"/>
                    </a:ext>
                  </a:extLst>
                </a:gridCol>
                <a:gridCol w="1453713">
                  <a:extLst>
                    <a:ext uri="{9D8B030D-6E8A-4147-A177-3AD203B41FA5}">
                      <a16:colId xmlns:a16="http://schemas.microsoft.com/office/drawing/2014/main" val="3538256194"/>
                    </a:ext>
                  </a:extLst>
                </a:gridCol>
                <a:gridCol w="1354181">
                  <a:extLst>
                    <a:ext uri="{9D8B030D-6E8A-4147-A177-3AD203B41FA5}">
                      <a16:colId xmlns:a16="http://schemas.microsoft.com/office/drawing/2014/main" val="1491000897"/>
                    </a:ext>
                  </a:extLst>
                </a:gridCol>
                <a:gridCol w="1405556">
                  <a:extLst>
                    <a:ext uri="{9D8B030D-6E8A-4147-A177-3AD203B41FA5}">
                      <a16:colId xmlns:a16="http://schemas.microsoft.com/office/drawing/2014/main" val="3270313624"/>
                    </a:ext>
                  </a:extLst>
                </a:gridCol>
                <a:gridCol w="1302806">
                  <a:extLst>
                    <a:ext uri="{9D8B030D-6E8A-4147-A177-3AD203B41FA5}">
                      <a16:colId xmlns:a16="http://schemas.microsoft.com/office/drawing/2014/main" val="2481016954"/>
                    </a:ext>
                  </a:extLst>
                </a:gridCol>
                <a:gridCol w="1354181">
                  <a:extLst>
                    <a:ext uri="{9D8B030D-6E8A-4147-A177-3AD203B41FA5}">
                      <a16:colId xmlns:a16="http://schemas.microsoft.com/office/drawing/2014/main" val="116020782"/>
                    </a:ext>
                  </a:extLst>
                </a:gridCol>
                <a:gridCol w="1354181">
                  <a:extLst>
                    <a:ext uri="{9D8B030D-6E8A-4147-A177-3AD203B41FA5}">
                      <a16:colId xmlns:a16="http://schemas.microsoft.com/office/drawing/2014/main" val="1778127809"/>
                    </a:ext>
                  </a:extLst>
                </a:gridCol>
              </a:tblGrid>
              <a:tr h="253443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n-GB" sz="800" b="1" i="0" u="none" strike="noStrike"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439" marR="5439" marT="5439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800" b="1" u="none" strike="noStrike">
                          <a:solidFill>
                            <a:schemeClr val="bg1"/>
                          </a:solidFill>
                          <a:effectLst/>
                          <a:latin typeface="Century Gothic"/>
                        </a:rPr>
                        <a:t>Term 1</a:t>
                      </a:r>
                      <a:endParaRPr lang="en-GB" sz="800" b="1" i="0" u="none" strike="noStrike">
                        <a:solidFill>
                          <a:schemeClr val="bg1"/>
                        </a:solidFill>
                        <a:effectLst/>
                        <a:latin typeface="Century Gothic"/>
                      </a:endParaRPr>
                    </a:p>
                  </a:txBody>
                  <a:tcPr marL="5439" marR="5439" marT="5439" marB="0" anchor="ctr">
                    <a:solidFill>
                      <a:srgbClr val="53813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800" b="1" u="none" strike="noStrike">
                          <a:solidFill>
                            <a:schemeClr val="bg1"/>
                          </a:solidFill>
                          <a:effectLst/>
                          <a:latin typeface="Century Gothic"/>
                        </a:rPr>
                        <a:t>Term 2</a:t>
                      </a:r>
                      <a:endParaRPr lang="en-GB" sz="800" b="1" i="0" u="none" strike="noStrike">
                        <a:solidFill>
                          <a:schemeClr val="bg1"/>
                        </a:solidFill>
                        <a:effectLst/>
                        <a:latin typeface="Century Gothic"/>
                      </a:endParaRPr>
                    </a:p>
                  </a:txBody>
                  <a:tcPr marL="5439" marR="5439" marT="5439" marB="0" anchor="ctr">
                    <a:solidFill>
                      <a:srgbClr val="53813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800" b="1" u="none" strike="noStrike">
                          <a:solidFill>
                            <a:schemeClr val="bg1"/>
                          </a:solidFill>
                          <a:effectLst/>
                          <a:latin typeface="Century Gothic"/>
                        </a:rPr>
                        <a:t>Term 3</a:t>
                      </a:r>
                      <a:endParaRPr lang="en-GB" sz="800" b="1" i="0" u="none" strike="noStrike">
                        <a:solidFill>
                          <a:schemeClr val="bg1"/>
                        </a:solidFill>
                        <a:effectLst/>
                        <a:latin typeface="Century Gothic"/>
                      </a:endParaRPr>
                    </a:p>
                  </a:txBody>
                  <a:tcPr marL="5439" marR="5439" marT="5439" marB="0" anchor="ctr">
                    <a:solidFill>
                      <a:srgbClr val="53813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800" b="1" u="none" strike="noStrike">
                          <a:solidFill>
                            <a:schemeClr val="bg1"/>
                          </a:solidFill>
                          <a:effectLst/>
                          <a:latin typeface="Century Gothic"/>
                        </a:rPr>
                        <a:t>Term 4</a:t>
                      </a:r>
                      <a:endParaRPr lang="en-GB" sz="800" b="1" i="0" u="none" strike="noStrike">
                        <a:solidFill>
                          <a:schemeClr val="bg1"/>
                        </a:solidFill>
                        <a:effectLst/>
                        <a:latin typeface="Century Gothic"/>
                      </a:endParaRPr>
                    </a:p>
                  </a:txBody>
                  <a:tcPr marL="5439" marR="5439" marT="5439" marB="0" anchor="ctr">
                    <a:solidFill>
                      <a:srgbClr val="53813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800" b="1" u="none" strike="noStrike">
                          <a:solidFill>
                            <a:schemeClr val="bg1"/>
                          </a:solidFill>
                          <a:effectLst/>
                          <a:latin typeface="Century Gothic"/>
                        </a:rPr>
                        <a:t>Term 5</a:t>
                      </a:r>
                      <a:endParaRPr lang="en-GB" sz="800" b="1" i="0" u="none" strike="noStrike">
                        <a:solidFill>
                          <a:schemeClr val="bg1"/>
                        </a:solidFill>
                        <a:effectLst/>
                        <a:latin typeface="Century Gothic"/>
                      </a:endParaRPr>
                    </a:p>
                  </a:txBody>
                  <a:tcPr marL="5439" marR="5439" marT="5439" marB="0" anchor="ctr">
                    <a:solidFill>
                      <a:srgbClr val="53813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800" b="1" u="none" strike="noStrike">
                          <a:solidFill>
                            <a:schemeClr val="bg1"/>
                          </a:solidFill>
                          <a:effectLst/>
                          <a:latin typeface="Century Gothic"/>
                        </a:rPr>
                        <a:t>Term 6</a:t>
                      </a:r>
                      <a:endParaRPr lang="en-GB" sz="800" b="1" i="0" u="none" strike="noStrike">
                        <a:solidFill>
                          <a:schemeClr val="bg1"/>
                        </a:solidFill>
                        <a:effectLst/>
                        <a:latin typeface="Century Gothic"/>
                      </a:endParaRPr>
                    </a:p>
                  </a:txBody>
                  <a:tcPr marL="5439" marR="5439" marT="5439" marB="0" anchor="ctr">
                    <a:solidFill>
                      <a:srgbClr val="53813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52855852"/>
                  </a:ext>
                </a:extLst>
              </a:tr>
              <a:tr h="361156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1000" b="1" i="0" u="none" strike="noStrike">
                          <a:solidFill>
                            <a:schemeClr val="bg1"/>
                          </a:solidFill>
                          <a:effectLst/>
                          <a:latin typeface="Century Gothic"/>
                        </a:rPr>
                        <a:t>Topic Question</a:t>
                      </a:r>
                    </a:p>
                  </a:txBody>
                  <a:tcPr marL="9525" marR="9525" marT="9525" marB="0" anchor="ctr">
                    <a:solidFill>
                      <a:srgbClr val="7E57A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8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All about Me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8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Celebrations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8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People Who Help Us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8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Transport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8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Animals and Environments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8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Seaside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195283035"/>
                  </a:ext>
                </a:extLst>
              </a:tr>
              <a:tr h="389659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1000" b="1" i="0" u="none" strike="noStrike">
                          <a:solidFill>
                            <a:schemeClr val="bg1"/>
                          </a:solidFill>
                          <a:effectLst/>
                          <a:latin typeface="Century Gothic"/>
                        </a:rPr>
                        <a:t>Communication and Language</a:t>
                      </a:r>
                    </a:p>
                  </a:txBody>
                  <a:tcPr marL="9525" marR="9525" marT="9525" marB="0" anchor="ctr">
                    <a:solidFill>
                      <a:srgbClr val="7E57A9"/>
                    </a:solidFill>
                  </a:tcPr>
                </a:tc>
                <a:tc gridSpan="6"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entury Gothic"/>
                      </a:endParaRPr>
                    </a:p>
                    <a:p>
                      <a:pPr algn="ctr" fontAlgn="b">
                        <a:buNone/>
                      </a:pPr>
                      <a:r>
                        <a:rPr lang="en-GB" sz="8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Communication and Language is woven throughout all areas of our curriculum. </a:t>
                      </a:r>
                      <a:endParaRPr lang="en-GB" sz="800" b="0" i="0" u="none" strike="noStrike">
                        <a:solidFill>
                          <a:schemeClr val="tx1"/>
                        </a:solidFill>
                        <a:effectLst/>
                        <a:latin typeface="Century Gothic"/>
                      </a:endParaRPr>
                    </a:p>
                    <a:p>
                      <a:pPr algn="l" fontAlgn="b">
                        <a:buNone/>
                      </a:pP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entury Gothic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08760727"/>
                  </a:ext>
                </a:extLst>
              </a:tr>
              <a:tr h="297420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1000" b="1" i="0" u="none" strike="noStrike">
                          <a:solidFill>
                            <a:schemeClr val="bg1"/>
                          </a:solidFill>
                          <a:effectLst/>
                          <a:latin typeface="Century Gothic"/>
                        </a:rPr>
                        <a:t>Personal, Social and Emotional Development</a:t>
                      </a:r>
                    </a:p>
                  </a:txBody>
                  <a:tcPr marL="9525" marR="9525" marT="9525" marB="0" anchor="ctr">
                    <a:solidFill>
                      <a:srgbClr val="7E57A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8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Transition, all about me. Building resilience and relationships. Begin to express feelings.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8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Expressing feelings. Begin to consider feelings of others and build relationships.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8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Resilience and healthy choices. Begin to think about other's perspectives.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8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Regulating emotions, setting simple goals, working collaboratively.  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8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Health and wellbeing. Maintaining friendships and resolving conflicts.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800" b="0" i="0" u="none" strike="noStrike" noProof="0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To independently manage needs, show resilience and make informed choices about health and wellbeing.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481583118"/>
                  </a:ext>
                </a:extLst>
              </a:tr>
              <a:tr h="253443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1000" b="1" i="0" u="none" strike="noStrike">
                          <a:solidFill>
                            <a:schemeClr val="bg1"/>
                          </a:solidFill>
                          <a:effectLst/>
                          <a:latin typeface="Century Gothic"/>
                        </a:rPr>
                        <a:t>Physical Development</a:t>
                      </a:r>
                    </a:p>
                  </a:txBody>
                  <a:tcPr marL="9525" marR="9525" marT="9525" marB="0" anchor="ctr">
                    <a:solidFill>
                      <a:srgbClr val="7E57A9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0" i="0" u="none" strike="noStrike" noProof="0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Body Management</a:t>
                      </a:r>
                    </a:p>
                    <a:p>
                      <a:pPr lvl="0" algn="ctr">
                        <a:buNone/>
                      </a:pP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entury Gothic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8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Gymnastics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8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Dance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8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 Manipulation &amp; Coordination</a:t>
                      </a:r>
                      <a:endParaRPr lang="en-GB" sz="800" b="0" i="0" u="none" strike="noStrike" err="1">
                        <a:solidFill>
                          <a:srgbClr val="000000"/>
                        </a:solidFill>
                        <a:effectLst/>
                        <a:latin typeface="Century Gothic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8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Speed agility and travel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8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Coordination and solving problems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512372788"/>
                  </a:ext>
                </a:extLst>
              </a:tr>
              <a:tr h="447235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1000" b="1" i="0" u="none" strike="noStrike">
                          <a:solidFill>
                            <a:schemeClr val="bg1"/>
                          </a:solidFill>
                          <a:effectLst/>
                          <a:latin typeface="Century Gothic"/>
                        </a:rPr>
                        <a:t>English</a:t>
                      </a:r>
                    </a:p>
                  </a:txBody>
                  <a:tcPr marL="9525" marR="9525" marT="9525" marB="0" anchor="ctr">
                    <a:solidFill>
                      <a:srgbClr val="7E57A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8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All About Me</a:t>
                      </a:r>
                    </a:p>
                    <a:p>
                      <a:pPr lvl="0" algn="ctr">
                        <a:buNone/>
                      </a:pPr>
                      <a:r>
                        <a:rPr lang="en-GB" sz="8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Drawing Club: The Colour Monster, Elmer, Super Duper You, Rainbow Fish.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8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Celebrations</a:t>
                      </a:r>
                    </a:p>
                    <a:p>
                      <a:pPr lvl="0" algn="ctr">
                        <a:buNone/>
                      </a:pPr>
                      <a:r>
                        <a:rPr lang="en-GB" sz="8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Drawing Club:  The Gingerbread Man, Pumpkin Soup, Three Little Pigs, Goldilocks, The Jolly Postman.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8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People Who Help Us</a:t>
                      </a:r>
                    </a:p>
                    <a:p>
                      <a:pPr lvl="0" algn="ctr">
                        <a:buNone/>
                      </a:pPr>
                      <a:r>
                        <a:rPr lang="en-GB" sz="8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Drawing Club: Farmer Duck, Oliver's vegetables, The Dot, Mr Wolf's Pancakes, The Train Ride, Mrs Plug the Plumber.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8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Transport</a:t>
                      </a:r>
                    </a:p>
                    <a:p>
                      <a:pPr lvl="0" algn="ctr">
                        <a:buNone/>
                      </a:pPr>
                      <a:r>
                        <a:rPr lang="en-GB" sz="8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Drawing Club:  Duck in the truck, Mrs Armitage on Wheels, Man on the Moon, The Hundred Decker Bus.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8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Animals and Environments</a:t>
                      </a:r>
                    </a:p>
                    <a:p>
                      <a:pPr lvl="0" algn="ctr">
                        <a:buNone/>
                      </a:pPr>
                      <a:r>
                        <a:rPr lang="en-GB" sz="8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Drawing Club: Handa's Surprise, Giraffe's Can’t Dance, Lost and Found, Penguin Problems, The Squirrels that Squabbled.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8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Seasides</a:t>
                      </a:r>
                    </a:p>
                    <a:p>
                      <a:pPr lvl="0" algn="ctr">
                        <a:buNone/>
                      </a:pPr>
                      <a:r>
                        <a:rPr lang="en-GB" sz="8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Drawing Club: Tiddler, The Storm Whale, The Sharing Shell, The Lighthouse Keeper's Lunch, Someone Swallowed Stanley.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608371140"/>
                  </a:ext>
                </a:extLst>
              </a:tr>
              <a:tr h="253443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1000" b="1" i="0" u="none" strike="noStrike">
                          <a:solidFill>
                            <a:schemeClr val="bg1"/>
                          </a:solidFill>
                          <a:effectLst/>
                          <a:latin typeface="Century Gothic"/>
                        </a:rPr>
                        <a:t>Maths</a:t>
                      </a:r>
                    </a:p>
                  </a:txBody>
                  <a:tcPr marL="9525" marR="9525" marT="9525" marB="0" anchor="ctr">
                    <a:solidFill>
                      <a:srgbClr val="7E57A9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8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Subitise within 5. Join in with counting sequence. Explore 2D shapes.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8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Subitising to 5 and beyond, comparison, more than and less than, compare length and height.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800" b="0" i="0" u="none" strike="noStrike" noProof="0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Explore composition of numbers to 10. Count beyond 10. Number bonds within 5. Explore 3D shapes.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entury Gothic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8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Doubles, number bonds to 10, repeating shapes.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8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Count beyond 10. Odd and even numbers. Compare weight (mass).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8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Apply number knowledge within 10, recall number bonds and relationships between numbers. 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83959235"/>
                  </a:ext>
                </a:extLst>
              </a:tr>
              <a:tr h="581103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1000" b="1" i="0" u="none" strike="noStrike">
                          <a:solidFill>
                            <a:schemeClr val="bg1"/>
                          </a:solidFill>
                          <a:effectLst/>
                          <a:latin typeface="Century Gothic"/>
                        </a:rPr>
                        <a:t>Understanding the World</a:t>
                      </a:r>
                    </a:p>
                  </a:txBody>
                  <a:tcPr marL="9525" marR="9525" marT="9525" marB="0" anchor="ctr">
                    <a:solidFill>
                      <a:srgbClr val="7E57A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8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Discuss familiar people in their family and community. Describe their immediate environment using stories and maps. Explore the natural world – seasonal changes.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8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Know that people in their community celebrate special times in different ways. The effect of changing seasons on the natural world – Winter.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8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Talk about the lives of people around them and their roles in society.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800" b="0" i="0" u="none" strike="noStrike" noProof="0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Explore and talk about materials and how things work.</a:t>
                      </a:r>
                      <a:r>
                        <a:rPr lang="en-GB" sz="8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 Seasonal changes - Spring, floating and sinking.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8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Make observations and draw pictures of animals and plants. Understand the process of life cycles and caring for the environment. Contrasting Environments – Life in this country compared to other countries.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8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Seasonal Changes – Summer.  Describe their environment and compare to others they have encountered. 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45712290"/>
                  </a:ext>
                </a:extLst>
              </a:tr>
              <a:tr h="696967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1000" b="1" i="0" u="none" strike="noStrike">
                          <a:solidFill>
                            <a:schemeClr val="bg1"/>
                          </a:solidFill>
                          <a:effectLst/>
                          <a:latin typeface="Century Gothic"/>
                        </a:rPr>
                        <a:t>Expressive Arts and Design</a:t>
                      </a:r>
                    </a:p>
                  </a:txBody>
                  <a:tcPr marL="9525" marR="9525" marT="9525" marB="0" anchor="ctr">
                    <a:solidFill>
                      <a:srgbClr val="7E57A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8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Henri Matisse – Explore identity, colour, shape and self – expression through art.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8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DT – Food and Nutrition – Soup. Alma Thomas – Colour, pattern and celebration.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800" b="0" i="0" u="none" strike="noStrike" noProof="0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Yayoi Kusama – polka dot sculptures and installations.</a:t>
                      </a:r>
                      <a:r>
                        <a:rPr lang="en-GB" sz="800" b="0" i="0" u="none" strike="noStrike" noProof="0">
                          <a:solidFill>
                            <a:srgbClr val="000000"/>
                          </a:solidFill>
                          <a:effectLst/>
                        </a:rPr>
                        <a:t>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8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DT – Making boats.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8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Sculpture and 3D - Animal clay sculptures.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8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Andy Goldsworthy – Environmental art and caring for the natural world using natural materials.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816774128"/>
                  </a:ext>
                </a:extLst>
              </a:tr>
              <a:tr h="418180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1000" b="1" i="0" u="none" strike="noStrike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Enrichment/Trips</a:t>
                      </a:r>
                    </a:p>
                  </a:txBody>
                  <a:tcPr marL="9525" marR="9525" marT="9525" marB="0" anchor="ctr">
                    <a:solidFill>
                      <a:srgbClr val="7E57A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People who help us - Talks from local community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Police, Firefighters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Washbrooks Farm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64086029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3947692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001DF3579E4504DA5A77BDACD93FF55" ma:contentTypeVersion="13" ma:contentTypeDescription="Create a new document." ma:contentTypeScope="" ma:versionID="676fa2eb0e37996ab63b6a5f87b0f86e">
  <xsd:schema xmlns:xsd="http://www.w3.org/2001/XMLSchema" xmlns:xs="http://www.w3.org/2001/XMLSchema" xmlns:p="http://schemas.microsoft.com/office/2006/metadata/properties" xmlns:ns2="bea3a5ae-2861-4499-a14a-95c267604237" xmlns:ns3="0b5f8d22-285b-4a34-8702-f6e275d7567a" targetNamespace="http://schemas.microsoft.com/office/2006/metadata/properties" ma:root="true" ma:fieldsID="2c3ec99f3c178101328df5511c91042b" ns2:_="" ns3:_="">
    <xsd:import namespace="bea3a5ae-2861-4499-a14a-95c267604237"/>
    <xsd:import namespace="0b5f8d22-285b-4a34-8702-f6e275d7567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BillingMetadata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ea3a5ae-2861-4499-a14a-95c26760423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11" nillable="true" ma:displayName="MediaServiceBillingMetadata" ma:hidden="true" ma:internalName="MediaServiceBillingMetadata" ma:readOnly="true">
      <xsd:simpleType>
        <xsd:restriction base="dms:Note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4" nillable="true" ma:taxonomy="true" ma:internalName="lcf76f155ced4ddcb4097134ff3c332f" ma:taxonomyFieldName="MediaServiceImageTags" ma:displayName="Image Tags" ma:readOnly="false" ma:fieldId="{5cf76f15-5ced-4ddc-b409-7134ff3c332f}" ma:taxonomyMulti="true" ma:sspId="722704c8-4ea5-43c3-9c7a-e2ecdbe6f84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b5f8d22-285b-4a34-8702-f6e275d7567a" elementFormDefault="qualified">
    <xsd:import namespace="http://schemas.microsoft.com/office/2006/documentManagement/types"/>
    <xsd:import namespace="http://schemas.microsoft.com/office/infopath/2007/PartnerControls"/>
    <xsd:element name="TaxCatchAll" ma:index="15" nillable="true" ma:displayName="Taxonomy Catch All Column" ma:hidden="true" ma:list="{896df760-f3e8-4840-b4eb-329c4a2e0cf0}" ma:internalName="TaxCatchAll" ma:showField="CatchAllData" ma:web="0b5f8d22-285b-4a34-8702-f6e275d7567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bea3a5ae-2861-4499-a14a-95c267604237">
      <Terms xmlns="http://schemas.microsoft.com/office/infopath/2007/PartnerControls"/>
    </lcf76f155ced4ddcb4097134ff3c332f>
    <TaxCatchAll xmlns="0b5f8d22-285b-4a34-8702-f6e275d7567a" xsi:nil="true"/>
  </documentManagement>
</p:properties>
</file>

<file path=customXml/itemProps1.xml><?xml version="1.0" encoding="utf-8"?>
<ds:datastoreItem xmlns:ds="http://schemas.openxmlformats.org/officeDocument/2006/customXml" ds:itemID="{DF7EDA0D-88B0-448A-9F1C-275145E525F7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8F4FBFFB-C78B-49FD-AED8-7F8AF0B8FCD0}">
  <ds:schemaRefs>
    <ds:schemaRef ds:uri="0b5f8d22-285b-4a34-8702-f6e275d7567a"/>
    <ds:schemaRef ds:uri="bea3a5ae-2861-4499-a14a-95c267604237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570C34AB-5374-4B23-9875-513BC11C2CC7}">
  <ds:schemaRefs>
    <ds:schemaRef ds:uri="0b5f8d22-285b-4a34-8702-f6e275d7567a"/>
    <ds:schemaRef ds:uri="bea3a5ae-2861-4499-a14a-95c267604237"/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0</TotalTime>
  <Words>610</Words>
  <Application>Microsoft Office PowerPoint</Application>
  <PresentationFormat>A4 Paper (210x297 mm)</PresentationFormat>
  <Paragraphs>70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Century Gothic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Kirsty Green</dc:creator>
  <cp:lastModifiedBy>Emily Faull</cp:lastModifiedBy>
  <cp:revision>14</cp:revision>
  <dcterms:created xsi:type="dcterms:W3CDTF">2026-02-07T13:29:45Z</dcterms:created>
  <dcterms:modified xsi:type="dcterms:W3CDTF">2026-09-10T15:57:46Z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ediaServiceImageTags">
    <vt:lpwstr/>
  </property>
  <property fmtid="{D5CDD505-2E9C-101B-9397-08002B2CF9AE}" pid="3" name="ContentTypeId">
    <vt:lpwstr>0x010100F001DF3579E4504DA5A77BDACD93FF55</vt:lpwstr>
  </property>
  <property fmtid="{D5CDD505-2E9C-101B-9397-08002B2CF9AE}" pid="4" name="_SourceUrl">
    <vt:lpwstr/>
  </property>
  <property fmtid="{D5CDD505-2E9C-101B-9397-08002B2CF9AE}" pid="5" name="_SharedFileIndex">
    <vt:lpwstr/>
  </property>
  <property fmtid="{D5CDD505-2E9C-101B-9397-08002B2CF9AE}" pid="6" name="ComplianceAssetId">
    <vt:lpwstr/>
  </property>
  <property fmtid="{D5CDD505-2E9C-101B-9397-08002B2CF9AE}" pid="7" name="_ExtendedDescription">
    <vt:lpwstr/>
  </property>
  <property fmtid="{D5CDD505-2E9C-101B-9397-08002B2CF9AE}" pid="8" name="MigrationWizIdVersion">
    <vt:lpwstr>63203ec2-cf99-46a1-9835-87213b5010f3-639213900310000000</vt:lpwstr>
  </property>
  <property fmtid="{D5CDD505-2E9C-101B-9397-08002B2CF9AE}" pid="9" name="TriggerFlowInfo">
    <vt:lpwstr/>
  </property>
  <property fmtid="{D5CDD505-2E9C-101B-9397-08002B2CF9AE}" pid="10" name="MigrationWizId">
    <vt:lpwstr>63203ec2-cf99-46a1-9835-87213b5010f3</vt:lpwstr>
  </property>
</Properties>
</file>